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48EB7-D35E-D942-BFEF-9F279A59B3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180873-FA29-1616-CA2A-6674AA4E13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1A3BEB-CEBB-FEBC-A14E-940321964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250EC-966C-0B73-8A47-D763F56D7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3F878-1B04-2EEF-DC9B-A69AD31F8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5970103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E67CC-FE4A-FE05-FE04-1A202CEDF9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EAC718-254C-93F3-6224-0C3891280E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E0D8CD-712C-A2DA-FC09-BE9C3200F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15972-C81B-027F-F5B2-4F2EB1BE2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75D79-0980-F94F-A60D-A27B2B2D8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212602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683D40-7606-0431-897C-3A20A3E228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743D6E-D29B-78E6-8516-5B8A94E2F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BAB01-4FF3-4CFD-AD47-28190C5E3B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80DB8B-1279-BDA5-2C9D-AF3BD43DB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D0A740-6C11-122A-8D64-80937E076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1235790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45892-63D3-E96C-9CA3-18EC36077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C587D0-92C1-5408-7F46-4501DCCF6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D16FCE-CEF1-ADB8-6B0A-63AD1B18F3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811EF1-BAF2-53C4-DEB6-940BFAD5DA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CA7AA-C295-FB48-B047-EF8334B9B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64987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8FD38-2AC6-F745-E63B-42CB010ECC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1A5441-9097-55A1-3916-4D3343F5DE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81B5F-9680-5C3D-AEE4-54446ACBA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7DD6F-1E28-AFD6-443F-48030C84B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EA6C96-2046-9A55-72B8-B1C2313E5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647842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FFB64E-6219-6FB2-9DC3-B05563672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AAD60-156D-D1B4-1923-BEE0A8D26B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247E7C-181D-47F4-11EE-0051D2EE2B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522BA1-14BD-E035-6E9C-69A7A8930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6B97F-0A60-DDFC-04E1-232E51B0C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775800-D120-6345-E2DE-81119E0E8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450964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A7917-E20F-F1D9-6008-E35F1A2AB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C7F7FD-84E9-F9BD-D2F3-695C6D8009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1F9294-CB9E-5A6E-3EA2-44856FBE4E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234CC6-0889-397A-7345-C7852508FF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3396A2-FB3A-8AAC-993D-F97AB8DDCF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3B753F-CA34-FF66-44B6-4E7DFDA50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B0C2E9-5089-B933-AD67-9FA546FA9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4FB046-B611-DE4F-1D90-1DF0DCBB95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82581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CB232-9644-935F-ADD9-E314AF860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8302-6DDD-C0F0-0453-16A13EF1F8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3203EC-8291-4792-BAE8-F5B50D54B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358567-305C-6C05-768E-C2DF6EABD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474119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0EF0E0-6DE4-8B03-386C-7445AFE97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6E93A0-BF5B-452B-F0F7-FF60CC340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149621-AE94-4364-B5EC-7AEAAC35E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574796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A8494-51AA-6B41-CEB1-9444DE2DA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067D6-B25B-A2EF-852D-BAB7F3A9F6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B922D4-38BD-C447-2FFF-4509FAC2CB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A1BCD2-B8D4-716C-9B2B-F8FB170E1F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1BE1A1-5DA0-643C-0571-A64AADB5C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E51A39-5011-37E1-95C2-49C8FDB8D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5101386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1D156-87D3-598A-2D74-90823233E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DFF2F9-64F0-1647-87E7-80D1C2634D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AC098A-8A54-D1CC-169A-1F25B1D918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3633BA-F633-83DD-DAD1-31C69713B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F4E34F-9C9D-CF92-C1D0-FA381B254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15F9DB-58B6-31B1-A18B-E564FD072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12736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8F0864-6C66-E451-3138-DDF19E93C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D3966A-85D2-5E88-2ABE-B5D132D5F1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485F5-08F8-DB5E-39F4-36F118460F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0BDDEF-9D16-4AF0-9F80-DC8AA9381A13}" type="datetimeFigureOut">
              <a:rPr lang="nb-NO" smtClean="0"/>
              <a:t>25.03.2025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08858-35C1-7219-5B02-9EDC7CDD60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4C5249-A969-4358-CEF3-EBA093BBC9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71B12BC-2E32-4246-8664-20E16040C7BD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118606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BDF7602-D127-AF79-3FA2-C6634F260894}"/>
              </a:ext>
            </a:extLst>
          </p:cNvPr>
          <p:cNvGrpSpPr/>
          <p:nvPr/>
        </p:nvGrpSpPr>
        <p:grpSpPr>
          <a:xfrm>
            <a:off x="1640473" y="0"/>
            <a:ext cx="8741777" cy="6858000"/>
            <a:chOff x="1640473" y="0"/>
            <a:chExt cx="8741777" cy="6858000"/>
          </a:xfrm>
        </p:grpSpPr>
        <p:pic>
          <p:nvPicPr>
            <p:cNvPr id="5" name="Picture 4" descr="A graph showing a number of dots&#10;&#10;AI-generated content may be incorrect.">
              <a:extLst>
                <a:ext uri="{FF2B5EF4-FFF2-40B4-BE49-F238E27FC236}">
                  <a16:creationId xmlns:a16="http://schemas.microsoft.com/office/drawing/2014/main" id="{57423FC8-0CE3-A7AD-2976-91F47DBCEB7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9750" y="0"/>
              <a:ext cx="8572500" cy="68580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E98B0EB-FDE7-C375-3B72-79B923D77D5C}"/>
                </a:ext>
              </a:extLst>
            </p:cNvPr>
            <p:cNvSpPr txBox="1"/>
            <p:nvPr/>
          </p:nvSpPr>
          <p:spPr>
            <a:xfrm rot="16200000">
              <a:off x="1161164" y="4396003"/>
              <a:ext cx="1297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 err="1"/>
                <a:t>Surplus</a:t>
              </a:r>
              <a:endParaRPr lang="nb-NO" sz="16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AE98CD1-C322-8BE2-A2A4-D5807F72191A}"/>
                </a:ext>
              </a:extLst>
            </p:cNvPr>
            <p:cNvSpPr txBox="1"/>
            <p:nvPr/>
          </p:nvSpPr>
          <p:spPr>
            <a:xfrm rot="16200000">
              <a:off x="1161164" y="1592551"/>
              <a:ext cx="1297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Deficit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22190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rush in a petri dish on a tree&#10;&#10;AI-generated content may be incorrect.">
            <a:extLst>
              <a:ext uri="{FF2B5EF4-FFF2-40B4-BE49-F238E27FC236}">
                <a16:creationId xmlns:a16="http://schemas.microsoft.com/office/drawing/2014/main" id="{99EF1FAB-DBE8-53EE-93C4-F67F4F5794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961366"/>
            <a:ext cx="6014486" cy="4014670"/>
          </a:xfrm>
          <a:prstGeom prst="rect">
            <a:avLst/>
          </a:prstGeom>
        </p:spPr>
      </p:pic>
      <p:pic>
        <p:nvPicPr>
          <p:cNvPr id="7" name="Picture 6" descr="A plastic bag from a tree&#10;&#10;AI-generated content may be incorrect.">
            <a:extLst>
              <a:ext uri="{FF2B5EF4-FFF2-40B4-BE49-F238E27FC236}">
                <a16:creationId xmlns:a16="http://schemas.microsoft.com/office/drawing/2014/main" id="{B65B445E-0F84-C97C-E366-3C1DC6616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61366"/>
            <a:ext cx="6014488" cy="401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171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B5CC572-71BF-1036-C5F5-28452F3644B4}"/>
              </a:ext>
            </a:extLst>
          </p:cNvPr>
          <p:cNvGrpSpPr/>
          <p:nvPr/>
        </p:nvGrpSpPr>
        <p:grpSpPr>
          <a:xfrm>
            <a:off x="1640473" y="0"/>
            <a:ext cx="8741777" cy="6858000"/>
            <a:chOff x="1640473" y="0"/>
            <a:chExt cx="8741777" cy="6858000"/>
          </a:xfrm>
        </p:grpSpPr>
        <p:pic>
          <p:nvPicPr>
            <p:cNvPr id="5" name="Picture 4" descr="A diagram of a graph&#10;&#10;AI-generated content may be incorrect.">
              <a:extLst>
                <a:ext uri="{FF2B5EF4-FFF2-40B4-BE49-F238E27FC236}">
                  <a16:creationId xmlns:a16="http://schemas.microsoft.com/office/drawing/2014/main" id="{E1B6FD47-30C0-C841-DC76-C75B43BFCA7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9750" y="0"/>
              <a:ext cx="8572500" cy="6858000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B29B7C7-CF4C-320A-E428-C6795AB68F43}"/>
                </a:ext>
              </a:extLst>
            </p:cNvPr>
            <p:cNvSpPr txBox="1"/>
            <p:nvPr/>
          </p:nvSpPr>
          <p:spPr>
            <a:xfrm rot="16200000">
              <a:off x="1161164" y="4396003"/>
              <a:ext cx="1297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 err="1"/>
                <a:t>Surplus</a:t>
              </a:r>
              <a:endParaRPr lang="nb-NO" sz="1600" dirty="0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5427F197-0DFA-EE56-4F47-0338252AB3A0}"/>
                </a:ext>
              </a:extLst>
            </p:cNvPr>
            <p:cNvSpPr txBox="1"/>
            <p:nvPr/>
          </p:nvSpPr>
          <p:spPr>
            <a:xfrm rot="16200000">
              <a:off x="1161164" y="1592551"/>
              <a:ext cx="129717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600" dirty="0"/>
                <a:t>Deficit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51491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A446187-77D9-D37B-8B77-1FA7E7FEF735}"/>
              </a:ext>
            </a:extLst>
          </p:cNvPr>
          <p:cNvGrpSpPr/>
          <p:nvPr/>
        </p:nvGrpSpPr>
        <p:grpSpPr>
          <a:xfrm>
            <a:off x="1" y="103909"/>
            <a:ext cx="12223898" cy="6650182"/>
            <a:chOff x="1" y="103909"/>
            <a:chExt cx="12223898" cy="6650182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22B7142B-DC10-B8F2-9D16-14437E313A6A}"/>
                </a:ext>
              </a:extLst>
            </p:cNvPr>
            <p:cNvGrpSpPr/>
            <p:nvPr/>
          </p:nvGrpSpPr>
          <p:grpSpPr>
            <a:xfrm>
              <a:off x="1" y="103909"/>
              <a:ext cx="12223898" cy="6650182"/>
              <a:chOff x="1" y="103909"/>
              <a:chExt cx="12223898" cy="6650182"/>
            </a:xfrm>
          </p:grpSpPr>
          <p:pic>
            <p:nvPicPr>
              <p:cNvPr id="5" name="Picture 4" descr="A diagram of different colored dots&#10;&#10;AI-generated content may be incorrect.">
                <a:extLst>
                  <a:ext uri="{FF2B5EF4-FFF2-40B4-BE49-F238E27FC236}">
                    <a16:creationId xmlns:a16="http://schemas.microsoft.com/office/drawing/2014/main" id="{3E3C75B7-6BEA-7237-E42E-1EF52B1FE5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-263"/>
              <a:stretch/>
            </p:blipFill>
            <p:spPr>
              <a:xfrm>
                <a:off x="1" y="103909"/>
                <a:ext cx="12223898" cy="6650182"/>
              </a:xfrm>
              <a:prstGeom prst="rect">
                <a:avLst/>
              </a:prstGeom>
            </p:spPr>
          </p:pic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7491EF18-0C7C-C104-A215-A4EF40542532}"/>
                  </a:ext>
                </a:extLst>
              </p:cNvPr>
              <p:cNvSpPr/>
              <p:nvPr/>
            </p:nvSpPr>
            <p:spPr>
              <a:xfrm>
                <a:off x="296713" y="4603898"/>
                <a:ext cx="83992" cy="12759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56A0750-4DD3-203F-2426-7809631D59EC}"/>
                  </a:ext>
                </a:extLst>
              </p:cNvPr>
              <p:cNvSpPr/>
              <p:nvPr/>
            </p:nvSpPr>
            <p:spPr>
              <a:xfrm>
                <a:off x="294976" y="5959353"/>
                <a:ext cx="83992" cy="12759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C325485-EBC2-0B9B-FE1A-547492385C87}"/>
                  </a:ext>
                </a:extLst>
              </p:cNvPr>
              <p:cNvSpPr/>
              <p:nvPr/>
            </p:nvSpPr>
            <p:spPr>
              <a:xfrm>
                <a:off x="85060" y="2647507"/>
                <a:ext cx="241815" cy="148855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b-NO"/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6098BA4-81D1-E82D-9708-A22ABEC6C745}"/>
                  </a:ext>
                </a:extLst>
              </p:cNvPr>
              <p:cNvSpPr txBox="1"/>
              <p:nvPr/>
            </p:nvSpPr>
            <p:spPr>
              <a:xfrm rot="16200000">
                <a:off x="-715921" y="1761941"/>
                <a:ext cx="184615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b-NO" sz="1400" dirty="0"/>
                  <a:t>Production deficit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3C5BFBF-C87D-721F-13DB-F3A6644B34AB}"/>
                  </a:ext>
                </a:extLst>
              </p:cNvPr>
              <p:cNvSpPr txBox="1"/>
              <p:nvPr/>
            </p:nvSpPr>
            <p:spPr>
              <a:xfrm rot="16200000">
                <a:off x="-715921" y="4407466"/>
                <a:ext cx="184615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nb-NO" sz="1400" dirty="0" err="1"/>
                  <a:t>Surplus</a:t>
                </a:r>
                <a:r>
                  <a:rPr lang="nb-NO" sz="1400" dirty="0"/>
                  <a:t> </a:t>
                </a:r>
                <a:r>
                  <a:rPr lang="nb-NO" sz="1400" dirty="0" err="1"/>
                  <a:t>production</a:t>
                </a:r>
                <a:endParaRPr lang="nb-NO" sz="1400" dirty="0"/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A8397B3-DB13-BCD5-1639-9F717F35B2D8}"/>
                </a:ext>
              </a:extLst>
            </p:cNvPr>
            <p:cNvSpPr txBox="1"/>
            <p:nvPr/>
          </p:nvSpPr>
          <p:spPr>
            <a:xfrm>
              <a:off x="3221666" y="4040372"/>
              <a:ext cx="223785" cy="23923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nb-NO" dirty="0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7663825-84D0-C875-C42F-1F9D8EB68D54}"/>
                </a:ext>
              </a:extLst>
            </p:cNvPr>
            <p:cNvSpPr txBox="1"/>
            <p:nvPr/>
          </p:nvSpPr>
          <p:spPr>
            <a:xfrm>
              <a:off x="6276282" y="4192772"/>
              <a:ext cx="223785" cy="23923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nb-NO" dirty="0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58E867BD-02B3-2D1F-B2BF-D8CAA21B9349}"/>
                </a:ext>
              </a:extLst>
            </p:cNvPr>
            <p:cNvSpPr txBox="1"/>
            <p:nvPr/>
          </p:nvSpPr>
          <p:spPr>
            <a:xfrm>
              <a:off x="9320265" y="4288268"/>
              <a:ext cx="223785" cy="239232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txBody>
            <a:bodyPr wrap="square" rtlCol="0">
              <a:spAutoFit/>
            </a:bodyPr>
            <a:lstStyle/>
            <a:p>
              <a:endParaRPr lang="nb-NO" dirty="0"/>
            </a:p>
          </p:txBody>
        </p:sp>
      </p:grpSp>
    </p:spTree>
    <p:extLst>
      <p:ext uri="{BB962C8B-B14F-4D97-AF65-F5344CB8AC3E}">
        <p14:creationId xmlns:p14="http://schemas.microsoft.com/office/powerpoint/2010/main" val="146582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0640E3D-C265-3FE0-87C3-33E41A4A833C}"/>
              </a:ext>
            </a:extLst>
          </p:cNvPr>
          <p:cNvGrpSpPr/>
          <p:nvPr/>
        </p:nvGrpSpPr>
        <p:grpSpPr>
          <a:xfrm>
            <a:off x="0" y="103909"/>
            <a:ext cx="12245165" cy="6650182"/>
            <a:chOff x="0" y="103909"/>
            <a:chExt cx="12245165" cy="6650182"/>
          </a:xfrm>
        </p:grpSpPr>
        <p:pic>
          <p:nvPicPr>
            <p:cNvPr id="5" name="Picture 4" descr="A group of colored dots&#10;&#10;AI-generated content may be incorrect.">
              <a:extLst>
                <a:ext uri="{FF2B5EF4-FFF2-40B4-BE49-F238E27FC236}">
                  <a16:creationId xmlns:a16="http://schemas.microsoft.com/office/drawing/2014/main" id="{2D65B9BE-BA89-8919-F1E4-A62660AAFFF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436"/>
            <a:stretch/>
          </p:blipFill>
          <p:spPr>
            <a:xfrm>
              <a:off x="0" y="103909"/>
              <a:ext cx="12245165" cy="6650182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615B7C8-56D8-D769-6292-6F7B3421638D}"/>
                </a:ext>
              </a:extLst>
            </p:cNvPr>
            <p:cNvSpPr/>
            <p:nvPr/>
          </p:nvSpPr>
          <p:spPr>
            <a:xfrm>
              <a:off x="317979" y="4625164"/>
              <a:ext cx="83992" cy="127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B3CA67D-F811-C673-2EC7-36D6C57DF587}"/>
                </a:ext>
              </a:extLst>
            </p:cNvPr>
            <p:cNvSpPr/>
            <p:nvPr/>
          </p:nvSpPr>
          <p:spPr>
            <a:xfrm>
              <a:off x="326875" y="5969986"/>
              <a:ext cx="83992" cy="127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EFA08B9-96D2-DD46-4475-54256E5046B5}"/>
                </a:ext>
              </a:extLst>
            </p:cNvPr>
            <p:cNvSpPr/>
            <p:nvPr/>
          </p:nvSpPr>
          <p:spPr>
            <a:xfrm>
              <a:off x="85060" y="2647507"/>
              <a:ext cx="241815" cy="14885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9262FE5-62DC-B11C-ECDF-8E581E451214}"/>
                </a:ext>
              </a:extLst>
            </p:cNvPr>
            <p:cNvSpPr txBox="1"/>
            <p:nvPr/>
          </p:nvSpPr>
          <p:spPr>
            <a:xfrm rot="16200000">
              <a:off x="-715921" y="1761941"/>
              <a:ext cx="18461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400" dirty="0" err="1"/>
                <a:t>Pollination</a:t>
              </a:r>
              <a:r>
                <a:rPr lang="nb-NO" sz="1400" dirty="0"/>
                <a:t> deficit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6218BC5-F207-37FB-7342-A24332311F40}"/>
                </a:ext>
              </a:extLst>
            </p:cNvPr>
            <p:cNvSpPr txBox="1"/>
            <p:nvPr/>
          </p:nvSpPr>
          <p:spPr>
            <a:xfrm rot="16200000">
              <a:off x="-715921" y="4407466"/>
              <a:ext cx="18461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400" dirty="0" err="1"/>
                <a:t>Surplus</a:t>
              </a:r>
              <a:r>
                <a:rPr lang="nb-NO" sz="1400" dirty="0"/>
                <a:t> </a:t>
              </a:r>
              <a:r>
                <a:rPr lang="nb-NO" sz="1400" dirty="0" err="1"/>
                <a:t>pollination</a:t>
              </a:r>
              <a:endParaRPr lang="nb-NO" sz="1400" dirty="0"/>
            </a:p>
          </p:txBody>
        </p:sp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4DD8467-6898-C902-3E14-D09F6FD543F3}"/>
                </a:ext>
              </a:extLst>
            </p:cNvPr>
            <p:cNvSpPr/>
            <p:nvPr/>
          </p:nvSpPr>
          <p:spPr>
            <a:xfrm>
              <a:off x="3242930" y="4210493"/>
              <a:ext cx="223785" cy="2416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E36F36CF-2FB1-11B2-E333-D58E60CB3DF0}"/>
                </a:ext>
              </a:extLst>
            </p:cNvPr>
            <p:cNvSpPr/>
            <p:nvPr/>
          </p:nvSpPr>
          <p:spPr>
            <a:xfrm>
              <a:off x="6297041" y="4136065"/>
              <a:ext cx="223785" cy="2416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C4074AE-F537-B200-D1A3-DB21F0DA3596}"/>
                </a:ext>
              </a:extLst>
            </p:cNvPr>
            <p:cNvSpPr/>
            <p:nvPr/>
          </p:nvSpPr>
          <p:spPr>
            <a:xfrm>
              <a:off x="9350050" y="4276427"/>
              <a:ext cx="223785" cy="241600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1060256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8B129C3-0039-02F5-EA1B-BA0CB206BC31}"/>
              </a:ext>
            </a:extLst>
          </p:cNvPr>
          <p:cNvGrpSpPr/>
          <p:nvPr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pic>
          <p:nvPicPr>
            <p:cNvPr id="5" name="Picture 4" descr="A comparison of a diagram&#10;&#10;AI-generated content may be incorrect.">
              <a:extLst>
                <a:ext uri="{FF2B5EF4-FFF2-40B4-BE49-F238E27FC236}">
                  <a16:creationId xmlns:a16="http://schemas.microsoft.com/office/drawing/2014/main" id="{E7B8303F-5A4C-B436-6196-77E34E2FE5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0"/>
              <a:ext cx="11430000" cy="6858000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EA85217-AA26-78EB-2072-4558D829AEB1}"/>
                </a:ext>
              </a:extLst>
            </p:cNvPr>
            <p:cNvSpPr/>
            <p:nvPr/>
          </p:nvSpPr>
          <p:spPr>
            <a:xfrm>
              <a:off x="666978" y="4662378"/>
              <a:ext cx="83992" cy="127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A433B0F-62B3-AE45-34AB-048473079EDD}"/>
                </a:ext>
              </a:extLst>
            </p:cNvPr>
            <p:cNvSpPr/>
            <p:nvPr/>
          </p:nvSpPr>
          <p:spPr>
            <a:xfrm>
              <a:off x="675874" y="6007200"/>
              <a:ext cx="83992" cy="127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2EDDDD7-7BBC-C543-4497-A878FE0CF539}"/>
                </a:ext>
              </a:extLst>
            </p:cNvPr>
            <p:cNvSpPr/>
            <p:nvPr/>
          </p:nvSpPr>
          <p:spPr>
            <a:xfrm>
              <a:off x="412793" y="2684721"/>
              <a:ext cx="241815" cy="14885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2BC941E-91E5-1D84-BCA6-C30CFA29D64B}"/>
                </a:ext>
              </a:extLst>
            </p:cNvPr>
            <p:cNvSpPr txBox="1"/>
            <p:nvPr/>
          </p:nvSpPr>
          <p:spPr>
            <a:xfrm rot="16200000">
              <a:off x="-388188" y="1799155"/>
              <a:ext cx="18461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400" dirty="0" err="1"/>
                <a:t>Pollination</a:t>
              </a:r>
              <a:r>
                <a:rPr lang="nb-NO" sz="1400" dirty="0"/>
                <a:t> deficit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61743D7-ECFA-6A57-A3FC-71671B1F050F}"/>
                </a:ext>
              </a:extLst>
            </p:cNvPr>
            <p:cNvSpPr txBox="1"/>
            <p:nvPr/>
          </p:nvSpPr>
          <p:spPr>
            <a:xfrm rot="16200000">
              <a:off x="-388188" y="4444680"/>
              <a:ext cx="18461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400" dirty="0" err="1"/>
                <a:t>Surplus</a:t>
              </a:r>
              <a:r>
                <a:rPr lang="nb-NO" sz="1400" dirty="0"/>
                <a:t> </a:t>
              </a:r>
              <a:r>
                <a:rPr lang="nb-NO" sz="1400" dirty="0" err="1"/>
                <a:t>pollination</a:t>
              </a:r>
              <a:endParaRPr lang="nb-NO" sz="14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8C70D351-EC4F-33FD-F94B-5EF06EE94F0D}"/>
                </a:ext>
              </a:extLst>
            </p:cNvPr>
            <p:cNvSpPr/>
            <p:nvPr/>
          </p:nvSpPr>
          <p:spPr>
            <a:xfrm>
              <a:off x="6375793" y="4662378"/>
              <a:ext cx="83992" cy="127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1342040-8E8B-B374-D9C5-4B50E9BE2CBC}"/>
                </a:ext>
              </a:extLst>
            </p:cNvPr>
            <p:cNvSpPr/>
            <p:nvPr/>
          </p:nvSpPr>
          <p:spPr>
            <a:xfrm>
              <a:off x="6384689" y="6017833"/>
              <a:ext cx="83992" cy="12759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7B06BCB-822C-6D6E-1E57-FE67CE784152}"/>
                </a:ext>
              </a:extLst>
            </p:cNvPr>
            <p:cNvSpPr/>
            <p:nvPr/>
          </p:nvSpPr>
          <p:spPr>
            <a:xfrm>
              <a:off x="6153507" y="2695354"/>
              <a:ext cx="241815" cy="14885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AC82BAB-BBE6-38D5-4D24-A8C1DE521B56}"/>
                </a:ext>
              </a:extLst>
            </p:cNvPr>
            <p:cNvSpPr txBox="1"/>
            <p:nvPr/>
          </p:nvSpPr>
          <p:spPr>
            <a:xfrm rot="16200000">
              <a:off x="5352526" y="1809788"/>
              <a:ext cx="18461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400" dirty="0"/>
                <a:t>Production deficit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D5C3BD5-1C71-E9F3-8A1B-57FAD15B0B52}"/>
                </a:ext>
              </a:extLst>
            </p:cNvPr>
            <p:cNvSpPr txBox="1"/>
            <p:nvPr/>
          </p:nvSpPr>
          <p:spPr>
            <a:xfrm rot="16200000">
              <a:off x="5352526" y="4455313"/>
              <a:ext cx="18461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400" dirty="0" err="1"/>
                <a:t>Surplus</a:t>
              </a:r>
              <a:r>
                <a:rPr lang="nb-NO" sz="1400" dirty="0"/>
                <a:t> </a:t>
              </a:r>
              <a:r>
                <a:rPr lang="nb-NO" sz="1400" dirty="0" err="1"/>
                <a:t>production</a:t>
              </a:r>
              <a:endParaRPr lang="nb-NO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466634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CB2B0DE-96CA-0FD8-F4EA-595B27334BA0}"/>
              </a:ext>
            </a:extLst>
          </p:cNvPr>
          <p:cNvGrpSpPr/>
          <p:nvPr/>
        </p:nvGrpSpPr>
        <p:grpSpPr>
          <a:xfrm>
            <a:off x="1724782" y="-8670"/>
            <a:ext cx="8657468" cy="6866670"/>
            <a:chOff x="1724782" y="-8670"/>
            <a:chExt cx="8657468" cy="6866670"/>
          </a:xfrm>
        </p:grpSpPr>
        <p:pic>
          <p:nvPicPr>
            <p:cNvPr id="5" name="Picture 4" descr="A collage of different colored lines&#10;&#10;AI-generated content may be incorrect.">
              <a:extLst>
                <a:ext uri="{FF2B5EF4-FFF2-40B4-BE49-F238E27FC236}">
                  <a16:creationId xmlns:a16="http://schemas.microsoft.com/office/drawing/2014/main" id="{905D3332-9BDB-4B8D-6CB7-7C74A24737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9750" y="0"/>
              <a:ext cx="8572500" cy="6858000"/>
            </a:xfrm>
            <a:prstGeom prst="rect">
              <a:avLst/>
            </a:prstGeom>
          </p:spPr>
        </p:pic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DF85910-AE5F-402B-F19E-B7140B642FAE}"/>
                </a:ext>
              </a:extLst>
            </p:cNvPr>
            <p:cNvSpPr/>
            <p:nvPr/>
          </p:nvSpPr>
          <p:spPr>
            <a:xfrm>
              <a:off x="1772823" y="1201492"/>
              <a:ext cx="307777" cy="25518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35012B1-8EF1-D0E5-6116-D3F5F3595A59}"/>
                </a:ext>
              </a:extLst>
            </p:cNvPr>
            <p:cNvSpPr txBox="1"/>
            <p:nvPr/>
          </p:nvSpPr>
          <p:spPr>
            <a:xfrm rot="16200000">
              <a:off x="932510" y="785565"/>
              <a:ext cx="1846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100" dirty="0" err="1"/>
                <a:t>Pollination</a:t>
              </a:r>
              <a:r>
                <a:rPr lang="nb-NO" sz="1100" dirty="0"/>
                <a:t> deficit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AA8D305-427C-6636-5C2E-CF1544B42EEB}"/>
                </a:ext>
              </a:extLst>
            </p:cNvPr>
            <p:cNvSpPr/>
            <p:nvPr/>
          </p:nvSpPr>
          <p:spPr>
            <a:xfrm>
              <a:off x="1772822" y="3847017"/>
              <a:ext cx="307777" cy="25518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95F79FEE-E0DF-8011-F17F-029DD0E556B1}"/>
                </a:ext>
              </a:extLst>
            </p:cNvPr>
            <p:cNvSpPr/>
            <p:nvPr/>
          </p:nvSpPr>
          <p:spPr>
            <a:xfrm>
              <a:off x="6048441" y="877186"/>
              <a:ext cx="307777" cy="25518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53DA0BDB-0E21-306C-AA74-56AA6410C26F}"/>
                </a:ext>
              </a:extLst>
            </p:cNvPr>
            <p:cNvSpPr/>
            <p:nvPr/>
          </p:nvSpPr>
          <p:spPr>
            <a:xfrm>
              <a:off x="6059074" y="4118357"/>
              <a:ext cx="307777" cy="25518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E8A615BE-B9B4-13E7-F4E8-8B3F818F5A1A}"/>
                </a:ext>
              </a:extLst>
            </p:cNvPr>
            <p:cNvSpPr txBox="1"/>
            <p:nvPr/>
          </p:nvSpPr>
          <p:spPr>
            <a:xfrm rot="16200000">
              <a:off x="932510" y="5344949"/>
              <a:ext cx="1846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100" dirty="0" err="1"/>
                <a:t>Surplus</a:t>
              </a:r>
              <a:r>
                <a:rPr lang="nb-NO" sz="1100" dirty="0"/>
                <a:t> </a:t>
              </a:r>
              <a:r>
                <a:rPr lang="nb-NO" sz="1100" dirty="0" err="1"/>
                <a:t>pollination</a:t>
              </a:r>
              <a:endParaRPr lang="nb-NO" sz="11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0AD5014A-5258-AEDF-5008-A19716AA9395}"/>
                </a:ext>
              </a:extLst>
            </p:cNvPr>
            <p:cNvSpPr txBox="1"/>
            <p:nvPr/>
          </p:nvSpPr>
          <p:spPr>
            <a:xfrm rot="16200000">
              <a:off x="932510" y="2222889"/>
              <a:ext cx="1846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100" dirty="0" err="1"/>
                <a:t>Surplus</a:t>
              </a:r>
              <a:r>
                <a:rPr lang="nb-NO" sz="1100" dirty="0"/>
                <a:t> </a:t>
              </a:r>
              <a:r>
                <a:rPr lang="nb-NO" sz="1100" dirty="0" err="1"/>
                <a:t>pollination</a:t>
              </a:r>
              <a:endParaRPr lang="nb-NO" sz="1100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4EB90C5-E292-78CA-C703-3CAC9BB6925A}"/>
                </a:ext>
              </a:extLst>
            </p:cNvPr>
            <p:cNvSpPr txBox="1"/>
            <p:nvPr/>
          </p:nvSpPr>
          <p:spPr>
            <a:xfrm rot="16200000">
              <a:off x="5279253" y="5426835"/>
              <a:ext cx="1846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100" dirty="0" err="1"/>
                <a:t>Surplus</a:t>
              </a:r>
              <a:r>
                <a:rPr lang="nb-NO" sz="1100" dirty="0"/>
                <a:t> </a:t>
              </a:r>
              <a:r>
                <a:rPr lang="nb-NO" sz="1100" dirty="0" err="1"/>
                <a:t>production</a:t>
              </a:r>
              <a:endParaRPr lang="nb-NO" sz="1100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F0DCC27-27E5-89B6-E464-B4A0D679890B}"/>
                </a:ext>
              </a:extLst>
            </p:cNvPr>
            <p:cNvSpPr txBox="1"/>
            <p:nvPr/>
          </p:nvSpPr>
          <p:spPr>
            <a:xfrm rot="16200000">
              <a:off x="5289886" y="2092632"/>
              <a:ext cx="1846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100" dirty="0" err="1"/>
                <a:t>Surplus</a:t>
              </a:r>
              <a:r>
                <a:rPr lang="nb-NO" sz="1100" dirty="0"/>
                <a:t> </a:t>
              </a:r>
              <a:r>
                <a:rPr lang="nb-NO" sz="1100" dirty="0" err="1"/>
                <a:t>production</a:t>
              </a:r>
              <a:endParaRPr lang="nb-NO" sz="1100" dirty="0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2042DDE-E63C-BAF5-D369-FC12E182884D}"/>
                </a:ext>
              </a:extLst>
            </p:cNvPr>
            <p:cNvSpPr txBox="1"/>
            <p:nvPr/>
          </p:nvSpPr>
          <p:spPr>
            <a:xfrm rot="16200000">
              <a:off x="932510" y="3924152"/>
              <a:ext cx="1846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100" dirty="0" err="1"/>
                <a:t>Pollination</a:t>
              </a:r>
              <a:r>
                <a:rPr lang="nb-NO" sz="1100" dirty="0"/>
                <a:t> deficit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F78C5DD-3C0C-EF5C-7199-94730D8D9FA0}"/>
                </a:ext>
              </a:extLst>
            </p:cNvPr>
            <p:cNvSpPr txBox="1"/>
            <p:nvPr/>
          </p:nvSpPr>
          <p:spPr>
            <a:xfrm rot="16200000">
              <a:off x="5279253" y="783602"/>
              <a:ext cx="1846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100" dirty="0"/>
                <a:t>Production deficit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57AFA04-9293-640B-B586-1D2EDC026FCE}"/>
                </a:ext>
              </a:extLst>
            </p:cNvPr>
            <p:cNvSpPr txBox="1"/>
            <p:nvPr/>
          </p:nvSpPr>
          <p:spPr>
            <a:xfrm rot="16200000">
              <a:off x="5279253" y="4011904"/>
              <a:ext cx="1846153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100" dirty="0" err="1"/>
                <a:t>Poduction</a:t>
              </a:r>
              <a:r>
                <a:rPr lang="nb-NO" sz="1100" dirty="0"/>
                <a:t> deficit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5648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20E3D398-FD4C-86C0-C724-45C2B0405C44}"/>
              </a:ext>
            </a:extLst>
          </p:cNvPr>
          <p:cNvGrpSpPr/>
          <p:nvPr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pic>
          <p:nvPicPr>
            <p:cNvPr id="5" name="Picture 4" descr="A graph of different types of graphs&#10;&#10;AI-generated content may be incorrect.">
              <a:extLst>
                <a:ext uri="{FF2B5EF4-FFF2-40B4-BE49-F238E27FC236}">
                  <a16:creationId xmlns:a16="http://schemas.microsoft.com/office/drawing/2014/main" id="{69BBABCE-AE8D-96B8-0229-41DFCF1665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0"/>
              <a:ext cx="11430000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A4FAA0C-1151-7714-4F5C-7E3BF16A3780}"/>
                </a:ext>
              </a:extLst>
            </p:cNvPr>
            <p:cNvSpPr/>
            <p:nvPr/>
          </p:nvSpPr>
          <p:spPr>
            <a:xfrm>
              <a:off x="434163" y="2684721"/>
              <a:ext cx="307779" cy="35459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ED3D2F4-E9A7-7EF1-495A-A93716FF5004}"/>
                </a:ext>
              </a:extLst>
            </p:cNvPr>
            <p:cNvSpPr txBox="1"/>
            <p:nvPr/>
          </p:nvSpPr>
          <p:spPr>
            <a:xfrm rot="16200000">
              <a:off x="-388188" y="1799155"/>
              <a:ext cx="18461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400" dirty="0" err="1"/>
                <a:t>Pollination</a:t>
              </a:r>
              <a:r>
                <a:rPr lang="nb-NO" sz="1400" dirty="0"/>
                <a:t> deficit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1352506-B9B7-96DF-1917-19A1FA644469}"/>
                </a:ext>
              </a:extLst>
            </p:cNvPr>
            <p:cNvSpPr txBox="1"/>
            <p:nvPr/>
          </p:nvSpPr>
          <p:spPr>
            <a:xfrm rot="16200000">
              <a:off x="-388188" y="4444680"/>
              <a:ext cx="18461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400" dirty="0" err="1"/>
                <a:t>Surplus</a:t>
              </a:r>
              <a:r>
                <a:rPr lang="nb-NO" sz="1400" dirty="0"/>
                <a:t> </a:t>
              </a:r>
              <a:r>
                <a:rPr lang="nb-NO" sz="1400" dirty="0" err="1"/>
                <a:t>pollination</a:t>
              </a:r>
              <a:endParaRPr lang="nb-NO" sz="140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8E97932-0E44-4174-1920-8CAC24E96132}"/>
                </a:ext>
              </a:extLst>
            </p:cNvPr>
            <p:cNvSpPr/>
            <p:nvPr/>
          </p:nvSpPr>
          <p:spPr>
            <a:xfrm>
              <a:off x="4254795" y="3312042"/>
              <a:ext cx="307779" cy="35459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585F5368-30C0-E253-D1AB-C94D4B83C1C6}"/>
                </a:ext>
              </a:extLst>
            </p:cNvPr>
            <p:cNvSpPr/>
            <p:nvPr/>
          </p:nvSpPr>
          <p:spPr>
            <a:xfrm>
              <a:off x="8062727" y="3252185"/>
              <a:ext cx="307779" cy="35459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302642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91DBF635-B27A-87CF-3243-BAE880D6E7B7}"/>
              </a:ext>
            </a:extLst>
          </p:cNvPr>
          <p:cNvGrpSpPr/>
          <p:nvPr/>
        </p:nvGrpSpPr>
        <p:grpSpPr>
          <a:xfrm>
            <a:off x="381000" y="0"/>
            <a:ext cx="11430000" cy="6858000"/>
            <a:chOff x="381000" y="0"/>
            <a:chExt cx="11430000" cy="6858000"/>
          </a:xfrm>
        </p:grpSpPr>
        <p:pic>
          <p:nvPicPr>
            <p:cNvPr id="5" name="Picture 4" descr="A diagram of different types of graphs&#10;&#10;AI-generated content may be incorrect.">
              <a:extLst>
                <a:ext uri="{FF2B5EF4-FFF2-40B4-BE49-F238E27FC236}">
                  <a16:creationId xmlns:a16="http://schemas.microsoft.com/office/drawing/2014/main" id="{FC6E5C70-2825-AAC6-CB55-B163049A05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" y="0"/>
              <a:ext cx="11430000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FF773E-73DA-B6E4-9BF4-CF60E24B4536}"/>
                </a:ext>
              </a:extLst>
            </p:cNvPr>
            <p:cNvSpPr/>
            <p:nvPr/>
          </p:nvSpPr>
          <p:spPr>
            <a:xfrm>
              <a:off x="434163" y="2684721"/>
              <a:ext cx="307779" cy="35459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C80B810-387A-30D2-4028-889DF4ACDA8C}"/>
                </a:ext>
              </a:extLst>
            </p:cNvPr>
            <p:cNvSpPr txBox="1"/>
            <p:nvPr/>
          </p:nvSpPr>
          <p:spPr>
            <a:xfrm rot="16200000">
              <a:off x="-388188" y="1799155"/>
              <a:ext cx="18461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400" dirty="0"/>
                <a:t>Production deficit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2C862F5-28E1-7FD2-913E-EF70AB734DA4}"/>
                </a:ext>
              </a:extLst>
            </p:cNvPr>
            <p:cNvSpPr txBox="1"/>
            <p:nvPr/>
          </p:nvSpPr>
          <p:spPr>
            <a:xfrm rot="16200000">
              <a:off x="-388188" y="4444680"/>
              <a:ext cx="184615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b-NO" sz="1400" dirty="0" err="1"/>
                <a:t>Surplus</a:t>
              </a:r>
              <a:r>
                <a:rPr lang="nb-NO" sz="1400" dirty="0"/>
                <a:t> </a:t>
              </a:r>
              <a:r>
                <a:rPr lang="nb-NO" sz="1400" dirty="0" err="1"/>
                <a:t>production</a:t>
              </a:r>
              <a:endParaRPr lang="nb-NO" sz="140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A68B2C4-5465-FB46-1507-FC9AA7E2457D}"/>
                </a:ext>
              </a:extLst>
            </p:cNvPr>
            <p:cNvSpPr/>
            <p:nvPr/>
          </p:nvSpPr>
          <p:spPr>
            <a:xfrm>
              <a:off x="4254796" y="2825589"/>
              <a:ext cx="307779" cy="35459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AD97C4A-A6CE-57DB-F9E4-74F70D9A670B}"/>
                </a:ext>
              </a:extLst>
            </p:cNvPr>
            <p:cNvSpPr/>
            <p:nvPr/>
          </p:nvSpPr>
          <p:spPr>
            <a:xfrm>
              <a:off x="8064796" y="2876120"/>
              <a:ext cx="307779" cy="354595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/>
            </a:p>
          </p:txBody>
        </p:sp>
      </p:grpSp>
    </p:spTree>
    <p:extLst>
      <p:ext uri="{BB962C8B-B14F-4D97-AF65-F5344CB8AC3E}">
        <p14:creationId xmlns:p14="http://schemas.microsoft.com/office/powerpoint/2010/main" val="2147995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44</Words>
  <Application>Microsoft Office PowerPoint</Application>
  <PresentationFormat>Widescreen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Linn Vassvik</dc:creator>
  <cp:lastModifiedBy>Linn Vassvik</cp:lastModifiedBy>
  <cp:revision>5</cp:revision>
  <dcterms:created xsi:type="dcterms:W3CDTF">2025-03-10T09:50:35Z</dcterms:created>
  <dcterms:modified xsi:type="dcterms:W3CDTF">2025-03-25T17:10:28Z</dcterms:modified>
</cp:coreProperties>
</file>

<file path=docProps/thumbnail.jpeg>
</file>